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84" r:id="rId19"/>
    <p:sldId id="296" r:id="rId20"/>
    <p:sldId id="297" r:id="rId21"/>
    <p:sldId id="298" r:id="rId22"/>
    <p:sldId id="258" r:id="rId23"/>
    <p:sldId id="278" r:id="rId24"/>
    <p:sldId id="280" r:id="rId25"/>
    <p:sldId id="281" r:id="rId26"/>
    <p:sldId id="282" r:id="rId27"/>
    <p:sldId id="283" r:id="rId28"/>
    <p:sldId id="276" r:id="rId29"/>
    <p:sldId id="259" r:id="rId30"/>
    <p:sldId id="277" r:id="rId31"/>
    <p:sldId id="330" r:id="rId32"/>
    <p:sldId id="331" r:id="rId33"/>
    <p:sldId id="332" r:id="rId34"/>
    <p:sldId id="333" r:id="rId35"/>
    <p:sldId id="272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279" r:id="rId45"/>
    <p:sldId id="307" r:id="rId46"/>
    <p:sldId id="308" r:id="rId47"/>
    <p:sldId id="309" r:id="rId48"/>
    <p:sldId id="286" r:id="rId49"/>
    <p:sldId id="287" r:id="rId50"/>
    <p:sldId id="288" r:id="rId51"/>
    <p:sldId id="289" r:id="rId52"/>
    <p:sldId id="292" r:id="rId53"/>
    <p:sldId id="290" r:id="rId54"/>
    <p:sldId id="291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2BE"/>
    <a:srgbClr val="EFE4B0"/>
    <a:srgbClr val="C8BFE7"/>
    <a:srgbClr val="B97A57"/>
    <a:srgbClr val="7F7F7F"/>
    <a:srgbClr val="FFC90E"/>
    <a:srgbClr val="A34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0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5B2D1-289F-40B4-A3FC-FB0E4C34F200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C8C64-EBED-4F40-98A1-9ED8F43F7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87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C8C64-EBED-4F40-98A1-9ED8F43F7A9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471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45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62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625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40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006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658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63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C8C64-EBED-4F40-98A1-9ED8F43F7A9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063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884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51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99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813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72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8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059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03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2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87E3D0-8A6B-2D66-8195-08027B91D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733B821-043C-2F3D-CC65-7C8872C7E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7E8A0B-FF9F-7904-5324-CA0FE508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B425EB-63D3-040A-FB42-1670F4FE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329632-928D-7CF2-F086-C5F979E8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66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64D0C-BD4D-E59F-0ACA-C47C527B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03E02A-E2EF-F73A-C4DF-C752B93ED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4DF73D-4176-66AE-5F0C-7137E8ED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7712F3-C782-4F8F-2D65-31995424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813C37-8780-5735-11A1-386C1E72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58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366AAFA-3A56-B90B-E6B8-2EC7A2CF3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FAC479-3102-CA3A-B157-733CC8430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EA964C-E3A5-BDE8-33BF-814CCCF61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1DD26A-F16C-5ADD-6263-EED031F0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05E9CC-262A-89CA-F056-DD9F8B7A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79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FC7824-6180-C305-BDA5-6620BFD4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B237AC-D04E-94F8-2F1C-00D37317A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A90E09-EC0A-8612-4D48-1D68FA2B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ADF7EF-51B4-6375-4144-88E9EED0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7BBC37-F5D5-813B-9FA3-3B8E5667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47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0BC25-1E60-879F-3AFF-212C1346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872F57-D7AF-6F9E-6A82-FD772E5B3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60642B-BE3A-A27E-F226-73D8C7B7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B0F81F-C4CA-98DA-374D-E4A740A7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DB8458-CC3D-578E-C97E-61EB8350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09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A46847-B76C-97DB-8181-4DB424CA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3058F8-BCCC-EF08-093F-CD1DFD206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3C6470-BE7A-89E0-3F46-9E837A3D2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8B82F8-9D00-A69F-DB35-C73D7107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879A4B-9D3C-8578-E79B-E62064CD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F0B157D-0D2F-D34F-953D-133E1CD7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714D4-F78E-4624-8993-B9F2F2DE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AFFAEA-BA91-D405-91E6-672C34FF5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969CDC-BEFE-3FBF-5580-62B2068CA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D3865C-DD97-1C51-BDCB-0BB7B4DB8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9172DBC-1565-21E8-DA3E-22084AB9D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7721EE5-41A1-4BF5-8599-16876247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A99BD0-F8DC-158E-7FAD-B878A28A8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C004E0C-889C-3202-A85D-0DCC655C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5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7BDDC-1667-EAF4-CE7E-2D3F81DF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4B9562D-5DB7-6F9F-DDFB-86E14B9C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156AB2-9F56-B01B-9282-5B9B18C9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02AF85-54BC-D221-A3E5-5619DBA6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8C8D22-5E63-D9E5-9B51-DDB3E9FD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519A732-1AE3-DE37-A8C9-8890F641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04EF32-337D-1CB4-191B-A39E90D0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11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67DB-3512-216D-A5F7-D4DFD6E07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B071E-9819-39DC-6319-646EF7E05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BBC811-B4C7-2116-8E58-57226DDAF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11E905-3B5F-1EDF-ADD9-756B8286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743879-3926-7070-1E92-09096967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60777F-018F-62BE-EEA9-7406A566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28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B83F8-7702-4382-9F61-0E043108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3A0DB2-F643-1F8C-3668-D3E824164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5675A5-0999-1E60-DC16-05CE74F85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0CE77A-1D03-8093-6740-4C3D016F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0A26DC-5CAE-4992-CAF7-17FE4D4A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28EF96-9CBA-52AA-D479-F0C3B30B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14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C9DD0E-8B8C-364D-29DD-71CE7A65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E16657-5EC9-6054-7334-02BF684AB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EB3F53-8757-FFF5-6ACD-86FE0A57F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67EC7-B2B3-4B5A-99A9-D8678F51F06A}" type="datetimeFigureOut">
              <a:rPr lang="zh-TW" altLang="en-US" smtClean="0"/>
              <a:t>2023/4/3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A9F9AE-FCD2-1DD1-6BFF-473370DF4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BB3229-6E6E-24C9-A0D6-D4E1D6ED2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4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D5F0B-9738-DA10-3861-20F06A7D6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資料探勘 第八組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84B6CC8-C606-2A4F-9C4D-A0DAE905D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985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963727C7-89ED-A930-91B5-E967CDF9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859824" y="268833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6FA57D9-63D6-D498-0193-B373FF37012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027EEFE-7AB3-FBC6-22FB-A3714275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960959" y="370965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C96FB15-74A7-641B-8701-C863B155E9E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85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A1E5F7A-9DA3-0254-7CF0-86CAFE08AC57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34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F9E2BD-9CFD-D95F-F543-5DAD0990B50C}"/>
              </a:ext>
            </a:extLst>
          </p:cNvPr>
          <p:cNvSpPr txBox="1"/>
          <p:nvPr/>
        </p:nvSpPr>
        <p:spPr>
          <a:xfrm>
            <a:off x="130042" y="5739362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this region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8B18A9E-6053-8230-96EC-3D8C220DEDA4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31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F9E2BD-9CFD-D95F-F543-5DAD0990B50C}"/>
              </a:ext>
            </a:extLst>
          </p:cNvPr>
          <p:cNvSpPr txBox="1"/>
          <p:nvPr/>
        </p:nvSpPr>
        <p:spPr>
          <a:xfrm>
            <a:off x="130042" y="5739362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this region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but there’re some points are 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at the other side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7731406-7F23-994B-D8E2-B65E2E318768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37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963727C7-89ED-A930-91B5-E967CDF9B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859824" y="268833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DE2526F-B7DB-5EBB-949E-E9AF0C0C754C}"/>
              </a:ext>
            </a:extLst>
          </p:cNvPr>
          <p:cNvSpPr txBox="1"/>
          <p:nvPr/>
        </p:nvSpPr>
        <p:spPr>
          <a:xfrm>
            <a:off x="6310680" y="4136920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Too close to the hyperplane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D572817-2D1E-4CBF-720B-6B79264927EC}"/>
              </a:ext>
            </a:extLst>
          </p:cNvPr>
          <p:cNvCxnSpPr>
            <a:cxnSpLocks/>
          </p:cNvCxnSpPr>
          <p:nvPr/>
        </p:nvCxnSpPr>
        <p:spPr>
          <a:xfrm>
            <a:off x="1846356" y="268747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623AD15-23B4-1BA2-4BD9-EACD030F60E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8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ACF2224-21A5-6FDB-933A-27135F9DB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940949" y="368425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D572817-2D1E-4CBF-720B-6B79264927EC}"/>
              </a:ext>
            </a:extLst>
          </p:cNvPr>
          <p:cNvCxnSpPr>
            <a:cxnSpLocks/>
          </p:cNvCxnSpPr>
          <p:nvPr/>
        </p:nvCxnSpPr>
        <p:spPr>
          <a:xfrm>
            <a:off x="1774567" y="368933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629A013-1E23-D06B-0BF5-12A1837F8C90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9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A1E5F7A-9DA3-0254-7CF0-86CAFE08AC57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E3FEE66-2216-9FBA-1BA3-25179AF89ED3}"/>
              </a:ext>
            </a:extLst>
          </p:cNvPr>
          <p:cNvCxnSpPr>
            <a:cxnSpLocks/>
          </p:cNvCxnSpPr>
          <p:nvPr/>
        </p:nvCxnSpPr>
        <p:spPr>
          <a:xfrm>
            <a:off x="1774567" y="368933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7EF14-C0D8-77D9-C918-7E2C14E7D3C0}"/>
              </a:ext>
            </a:extLst>
          </p:cNvPr>
          <p:cNvSpPr txBox="1"/>
          <p:nvPr/>
        </p:nvSpPr>
        <p:spPr>
          <a:xfrm>
            <a:off x="130042" y="5739362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those region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02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B4A8C9E1-B66D-974E-F719-9DE964981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Time complexity: O(log n)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Space complexity: O(n)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Brute Force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7796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78.6965%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1.751%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78.5373%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1.452%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77.98%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2.083%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77.5%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2.516%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88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9F068-8EB8-3389-A16A-AC2CFE15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053EBB-C7C4-0DF3-8CCE-A6BC985D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95" y="1377790"/>
            <a:ext cx="6569009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92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ANNOY </a:t>
            </a:r>
            <a:r>
              <a:rPr lang="en-US" altLang="zh-TW" dirty="0" err="1">
                <a:latin typeface="Consolas" panose="020B0609020204030204" pitchFamily="49" charset="0"/>
              </a:rPr>
              <a:t>w.t.</a:t>
            </a:r>
            <a:r>
              <a:rPr lang="en-US" altLang="zh-TW" dirty="0">
                <a:latin typeface="Consolas" panose="020B0609020204030204" pitchFamily="49" charset="0"/>
              </a:rPr>
              <a:t> DFS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/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78.6965%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1.751%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78.5373%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1.452%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77.98%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2.083%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77.5%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2.516%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128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ANNOY </a:t>
            </a:r>
            <a:r>
              <a:rPr lang="en-US" altLang="zh-TW" dirty="0" err="1">
                <a:latin typeface="Consolas" panose="020B0609020204030204" pitchFamily="49" charset="0"/>
              </a:rPr>
              <a:t>w.t.</a:t>
            </a:r>
            <a:r>
              <a:rPr lang="en-US" altLang="zh-TW" dirty="0">
                <a:latin typeface="Consolas" panose="020B0609020204030204" pitchFamily="49" charset="0"/>
              </a:rPr>
              <a:t> BFS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/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78.6965%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1.751%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78.5373%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1.452%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77.98%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2.083%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77.5%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2.516%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319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流程圖: 決策 3">
            <a:extLst>
              <a:ext uri="{FF2B5EF4-FFF2-40B4-BE49-F238E27FC236}">
                <a16:creationId xmlns:a16="http://schemas.microsoft.com/office/drawing/2014/main" id="{DF3041D4-1E6F-A73D-69D1-7E4156E608E7}"/>
              </a:ext>
            </a:extLst>
          </p:cNvPr>
          <p:cNvSpPr/>
          <p:nvPr/>
        </p:nvSpPr>
        <p:spPr>
          <a:xfrm>
            <a:off x="4287520" y="169068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if</a:t>
            </a:r>
            <a:endParaRPr lang="zh-TW" altLang="en-US" dirty="0"/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EF788136-4317-E670-5819-A8985E43E28B}"/>
              </a:ext>
            </a:extLst>
          </p:cNvPr>
          <p:cNvSpPr/>
          <p:nvPr/>
        </p:nvSpPr>
        <p:spPr>
          <a:xfrm>
            <a:off x="2824480" y="319436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if</a:t>
            </a:r>
            <a:endParaRPr lang="zh-TW" altLang="en-US" dirty="0"/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586AEF13-AF9B-1E95-776D-E96A378754EC}"/>
              </a:ext>
            </a:extLst>
          </p:cNvPr>
          <p:cNvSpPr/>
          <p:nvPr/>
        </p:nvSpPr>
        <p:spPr>
          <a:xfrm>
            <a:off x="5801360" y="319436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0</a:t>
            </a:r>
            <a:endParaRPr lang="zh-TW" altLang="en-US" dirty="0"/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837C007B-7933-4051-542C-E1C3DB1F6D9A}"/>
              </a:ext>
            </a:extLst>
          </p:cNvPr>
          <p:cNvSpPr/>
          <p:nvPr/>
        </p:nvSpPr>
        <p:spPr>
          <a:xfrm>
            <a:off x="1330960" y="479964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1</a:t>
            </a:r>
            <a:endParaRPr lang="zh-TW" altLang="en-US" dirty="0"/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038EE7F-7110-6875-73D9-D691011BAF9A}"/>
              </a:ext>
            </a:extLst>
          </p:cNvPr>
          <p:cNvSpPr/>
          <p:nvPr/>
        </p:nvSpPr>
        <p:spPr>
          <a:xfrm>
            <a:off x="4175760" y="479964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0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B5CA644-C9CA-8E5B-1FE9-96C0649A918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962400" y="2163128"/>
            <a:ext cx="0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237AE18-EB9A-BC13-8874-0F6FDBF1C2BB}"/>
              </a:ext>
            </a:extLst>
          </p:cNvPr>
          <p:cNvCxnSpPr>
            <a:endCxn id="4" idx="1"/>
          </p:cNvCxnSpPr>
          <p:nvPr/>
        </p:nvCxnSpPr>
        <p:spPr>
          <a:xfrm>
            <a:off x="3962400" y="2163128"/>
            <a:ext cx="325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742D735-B5C2-5631-3F10-8FB0ED7B287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468880" y="3666808"/>
            <a:ext cx="0" cy="113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45364CC-D3EA-BAA3-37C6-5E176BE140F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468880" y="3666808"/>
            <a:ext cx="35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4B14DA0-3B11-1164-684E-3B983E8A4EC3}"/>
              </a:ext>
            </a:extLst>
          </p:cNvPr>
          <p:cNvCxnSpPr>
            <a:cxnSpLocks/>
          </p:cNvCxnSpPr>
          <p:nvPr/>
        </p:nvCxnSpPr>
        <p:spPr>
          <a:xfrm>
            <a:off x="5313680" y="3666808"/>
            <a:ext cx="0" cy="112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D28CD06-A97F-23BF-3414-6A39F05A582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100320" y="3666808"/>
            <a:ext cx="213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9D14303-A9D1-43DF-6773-B712BD1E7DAC}"/>
              </a:ext>
            </a:extLst>
          </p:cNvPr>
          <p:cNvCxnSpPr>
            <a:cxnSpLocks/>
          </p:cNvCxnSpPr>
          <p:nvPr/>
        </p:nvCxnSpPr>
        <p:spPr>
          <a:xfrm>
            <a:off x="6939280" y="2163128"/>
            <a:ext cx="0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E84CD7B-D5FA-1B72-FCD6-932B3ECE921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563360" y="2163128"/>
            <a:ext cx="37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72E326-A91C-A167-B188-3225021367C0}"/>
              </a:ext>
            </a:extLst>
          </p:cNvPr>
          <p:cNvSpPr txBox="1"/>
          <p:nvPr/>
        </p:nvSpPr>
        <p:spPr>
          <a:xfrm>
            <a:off x="2976880" y="232664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&lt;= k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7DDF0A-BB96-DF11-DDA4-6A3F2ED534FF}"/>
              </a:ext>
            </a:extLst>
          </p:cNvPr>
          <p:cNvSpPr txBox="1"/>
          <p:nvPr/>
        </p:nvSpPr>
        <p:spPr>
          <a:xfrm>
            <a:off x="7115344" y="232664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&gt; k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092C98-60B7-13E1-F3DF-F5E9300E5CC1}"/>
              </a:ext>
            </a:extLst>
          </p:cNvPr>
          <p:cNvSpPr txBox="1"/>
          <p:nvPr/>
        </p:nvSpPr>
        <p:spPr>
          <a:xfrm>
            <a:off x="1435592" y="391545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&lt;= m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06F3295-9D4B-A851-4CA4-C91380B7C1EA}"/>
              </a:ext>
            </a:extLst>
          </p:cNvPr>
          <p:cNvSpPr txBox="1"/>
          <p:nvPr/>
        </p:nvSpPr>
        <p:spPr>
          <a:xfrm>
            <a:off x="5343031" y="4037767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&gt; 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9225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因為數據是連續數值，所以採用</a:t>
            </a:r>
            <a:r>
              <a:rPr lang="en-US" altLang="zh-TW" dirty="0">
                <a:latin typeface="Consolas" panose="020B0609020204030204" pitchFamily="49" charset="0"/>
              </a:rPr>
              <a:t>C4.5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91339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70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113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先選定一個屬性，例如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A</a:t>
            </a: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94541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70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9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由小到大排序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7018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399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利用兩數據間平均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(A</a:t>
            </a:r>
            <a:r>
              <a:rPr lang="en-US" altLang="zh-TW" baseline="-25000" dirty="0">
                <a:latin typeface="Consolas" panose="020B0609020204030204" pitchFamily="49" charset="0"/>
                <a:ea typeface="標楷體" panose="03000509000000000000" pitchFamily="65" charset="-120"/>
              </a:rPr>
              <a:t>i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+A</a:t>
            </a:r>
            <a:r>
              <a:rPr lang="en-US" altLang="zh-TW" baseline="-25000" dirty="0">
                <a:latin typeface="Consolas" panose="020B0609020204030204" pitchFamily="49" charset="0"/>
                <a:ea typeface="標楷體" panose="03000509000000000000" pitchFamily="65" charset="-120"/>
              </a:rPr>
              <a:t>i+1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)/2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得到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6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個分割點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09977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DCAB3DC-493B-2E97-A215-44424881CEA4}"/>
              </a:ext>
            </a:extLst>
          </p:cNvPr>
          <p:cNvSpPr txBox="1"/>
          <p:nvPr/>
        </p:nvSpPr>
        <p:spPr>
          <a:xfrm>
            <a:off x="993694" y="34290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A4C49A-6C4B-C73C-8E76-790A6DC853B7}"/>
              </a:ext>
            </a:extLst>
          </p:cNvPr>
          <p:cNvSpPr txBox="1"/>
          <p:nvPr/>
        </p:nvSpPr>
        <p:spPr>
          <a:xfrm>
            <a:off x="934540" y="379833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1.25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2AD343-E767-2373-A5B1-C53CEAE449BA}"/>
              </a:ext>
            </a:extLst>
          </p:cNvPr>
          <p:cNvSpPr txBox="1"/>
          <p:nvPr/>
        </p:nvSpPr>
        <p:spPr>
          <a:xfrm>
            <a:off x="997396" y="41676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1.9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625E01-5929-9CDD-5497-1589B81C0083}"/>
              </a:ext>
            </a:extLst>
          </p:cNvPr>
          <p:cNvSpPr txBox="1"/>
          <p:nvPr/>
        </p:nvSpPr>
        <p:spPr>
          <a:xfrm>
            <a:off x="998220" y="45396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2.8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E3B4E7-EF2C-FA10-4FF1-452FB93EADE7}"/>
              </a:ext>
            </a:extLst>
          </p:cNvPr>
          <p:cNvSpPr txBox="1"/>
          <p:nvPr/>
        </p:nvSpPr>
        <p:spPr>
          <a:xfrm>
            <a:off x="931446" y="49063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3.35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186F3-F1D3-8C7D-5C41-2F375083AFD4}"/>
              </a:ext>
            </a:extLst>
          </p:cNvPr>
          <p:cNvSpPr txBox="1"/>
          <p:nvPr/>
        </p:nvSpPr>
        <p:spPr>
          <a:xfrm>
            <a:off x="942484" y="52729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1550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計算每個劃分點的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information gain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，接著換成其他屬性，直到找到最大的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information gain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，如此就可以知道最好的決策。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/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DCAB3DC-493B-2E97-A215-44424881CEA4}"/>
              </a:ext>
            </a:extLst>
          </p:cNvPr>
          <p:cNvSpPr txBox="1"/>
          <p:nvPr/>
        </p:nvSpPr>
        <p:spPr>
          <a:xfrm>
            <a:off x="993694" y="34290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A4C49A-6C4B-C73C-8E76-790A6DC853B7}"/>
              </a:ext>
            </a:extLst>
          </p:cNvPr>
          <p:cNvSpPr txBox="1"/>
          <p:nvPr/>
        </p:nvSpPr>
        <p:spPr>
          <a:xfrm>
            <a:off x="934540" y="379833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1.25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2AD343-E767-2373-A5B1-C53CEAE449BA}"/>
              </a:ext>
            </a:extLst>
          </p:cNvPr>
          <p:cNvSpPr txBox="1"/>
          <p:nvPr/>
        </p:nvSpPr>
        <p:spPr>
          <a:xfrm>
            <a:off x="997396" y="41676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1.9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625E01-5929-9CDD-5497-1589B81C0083}"/>
              </a:ext>
            </a:extLst>
          </p:cNvPr>
          <p:cNvSpPr txBox="1"/>
          <p:nvPr/>
        </p:nvSpPr>
        <p:spPr>
          <a:xfrm>
            <a:off x="998220" y="45396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2.8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E3B4E7-EF2C-FA10-4FF1-452FB93EADE7}"/>
              </a:ext>
            </a:extLst>
          </p:cNvPr>
          <p:cNvSpPr txBox="1"/>
          <p:nvPr/>
        </p:nvSpPr>
        <p:spPr>
          <a:xfrm>
            <a:off x="931446" y="49063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3.35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186F3-F1D3-8C7D-5C41-2F375083AFD4}"/>
              </a:ext>
            </a:extLst>
          </p:cNvPr>
          <p:cNvSpPr txBox="1"/>
          <p:nvPr/>
        </p:nvSpPr>
        <p:spPr>
          <a:xfrm>
            <a:off x="942484" y="52729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077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252EAD9-C1D9-DFD5-17AB-381CF3585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49253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74.1294%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74.1294%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76%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655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86130-8B13-BECE-F0FC-8FE4BB70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很多顆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decision tree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，由隨機選取的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dataset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子集建構。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可以有效減緩單顆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decision tree over-fitting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的問題。</a:t>
            </a:r>
          </a:p>
        </p:txBody>
      </p:sp>
    </p:spTree>
    <p:extLst>
      <p:ext uri="{BB962C8B-B14F-4D97-AF65-F5344CB8AC3E}">
        <p14:creationId xmlns:p14="http://schemas.microsoft.com/office/powerpoint/2010/main" val="276538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25B57B-39AE-F819-F2FE-320956D1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55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DE9CBEF-3CF5-7A57-1FBB-6A59DCD99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53505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78.6965%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1.751%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78.5373%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1.452%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77.98%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2.083%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77.5%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2.516%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B7906193-6975-3118-6233-78A46327D0B4}"/>
              </a:ext>
            </a:extLst>
          </p:cNvPr>
          <p:cNvSpPr txBox="1"/>
          <p:nvPr/>
        </p:nvSpPr>
        <p:spPr>
          <a:xfrm>
            <a:off x="510225" y="45212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n=28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1B9760-2893-A3B4-B66E-3A25691F6AE5}"/>
              </a:ext>
            </a:extLst>
          </p:cNvPr>
          <p:cNvSpPr txBox="1"/>
          <p:nvPr/>
        </p:nvSpPr>
        <p:spPr>
          <a:xfrm>
            <a:off x="507999" y="387096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n=19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FED593-0210-4077-4312-A925028456CF}"/>
              </a:ext>
            </a:extLst>
          </p:cNvPr>
          <p:cNvSpPr txBox="1"/>
          <p:nvPr/>
        </p:nvSpPr>
        <p:spPr>
          <a:xfrm>
            <a:off x="503547" y="322072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n=40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B595F9-8321-B91D-9020-4C8E6A260351}"/>
              </a:ext>
            </a:extLst>
          </p:cNvPr>
          <p:cNvSpPr txBox="1"/>
          <p:nvPr/>
        </p:nvSpPr>
        <p:spPr>
          <a:xfrm>
            <a:off x="503546" y="255702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n=40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504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2CD742-88BD-910F-C7C3-8260DDBD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198" y="2217646"/>
            <a:ext cx="4427604" cy="33988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575F3-F43B-779D-8A01-66D5CB2051DD}"/>
              </a:ext>
            </a:extLst>
          </p:cNvPr>
          <p:cNvSpPr txBox="1"/>
          <p:nvPr/>
        </p:nvSpPr>
        <p:spPr>
          <a:xfrm>
            <a:off x="838200" y="1694426"/>
            <a:ext cx="944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/>
              <a:t>testA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07210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575F3-F43B-779D-8A01-66D5CB2051DD}"/>
              </a:ext>
            </a:extLst>
          </p:cNvPr>
          <p:cNvSpPr txBox="1"/>
          <p:nvPr/>
        </p:nvSpPr>
        <p:spPr>
          <a:xfrm>
            <a:off x="838200" y="1694426"/>
            <a:ext cx="93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/>
              <a:t>testB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40D986-B3F6-B019-9360-E5471229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060" y="2217646"/>
            <a:ext cx="4381880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01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575F3-F43B-779D-8A01-66D5CB2051DD}"/>
              </a:ext>
            </a:extLst>
          </p:cNvPr>
          <p:cNvSpPr txBox="1"/>
          <p:nvPr/>
        </p:nvSpPr>
        <p:spPr>
          <a:xfrm>
            <a:off x="838200" y="1694426"/>
            <a:ext cx="286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/>
              <a:t>testA</a:t>
            </a:r>
            <a:r>
              <a:rPr lang="en-US" altLang="zh-TW" sz="2800" dirty="0"/>
              <a:t> (normalized)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73E56B-D2B9-7599-AFD6-72F689B0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9" y="2217646"/>
            <a:ext cx="4397121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49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575F3-F43B-779D-8A01-66D5CB2051DD}"/>
              </a:ext>
            </a:extLst>
          </p:cNvPr>
          <p:cNvSpPr txBox="1"/>
          <p:nvPr/>
        </p:nvSpPr>
        <p:spPr>
          <a:xfrm>
            <a:off x="838200" y="1694426"/>
            <a:ext cx="2856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/>
              <a:t>testB</a:t>
            </a:r>
            <a:r>
              <a:rPr lang="en-US" altLang="zh-TW" sz="2800" dirty="0"/>
              <a:t> (normalized)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AC6215-45B7-5F69-54CC-8C57622D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008" y="2217646"/>
            <a:ext cx="441998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97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546997-188B-885B-E7A4-5DC6C8DD7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50" y="2530643"/>
            <a:ext cx="2505425" cy="2257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29CDE8-7E18-9DC6-E5D1-753B715942A5}"/>
              </a:ext>
            </a:extLst>
          </p:cNvPr>
          <p:cNvSpPr txBox="1"/>
          <p:nvPr/>
        </p:nvSpPr>
        <p:spPr>
          <a:xfrm>
            <a:off x="5893856" y="3404261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706" y="2549696"/>
            <a:ext cx="2695951" cy="223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2941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942" y="2015451"/>
            <a:ext cx="3912950" cy="324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F1823B6-7EFF-1710-003D-1D77A7D88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74" y="2346221"/>
            <a:ext cx="1570497" cy="21662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C3E666F-97D8-5268-D4C3-64E410516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68" y="4848952"/>
            <a:ext cx="1579236" cy="217826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43F43AF0-A0D4-AE4A-8E19-B1FFB14A4F1C}"/>
              </a:ext>
            </a:extLst>
          </p:cNvPr>
          <p:cNvSpPr/>
          <p:nvPr/>
        </p:nvSpPr>
        <p:spPr>
          <a:xfrm>
            <a:off x="5573486" y="3021130"/>
            <a:ext cx="661853" cy="62370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336A955-ACD1-30F5-D3FD-4455426B6A6F}"/>
              </a:ext>
            </a:extLst>
          </p:cNvPr>
          <p:cNvCxnSpPr>
            <a:cxnSpLocks/>
          </p:cNvCxnSpPr>
          <p:nvPr/>
        </p:nvCxnSpPr>
        <p:spPr>
          <a:xfrm flipV="1">
            <a:off x="6305006" y="2638697"/>
            <a:ext cx="383177" cy="6394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A98BEA5-A82D-9DDB-5BC5-44DBD4F5F978}"/>
              </a:ext>
            </a:extLst>
          </p:cNvPr>
          <p:cNvCxnSpPr>
            <a:cxnSpLocks/>
          </p:cNvCxnSpPr>
          <p:nvPr/>
        </p:nvCxnSpPr>
        <p:spPr>
          <a:xfrm flipH="1">
            <a:off x="4531319" y="4450080"/>
            <a:ext cx="429703" cy="3988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E57AD80-3075-69A9-5666-DA2F902FF102}"/>
              </a:ext>
            </a:extLst>
          </p:cNvPr>
          <p:cNvSpPr txBox="1"/>
          <p:nvPr/>
        </p:nvSpPr>
        <p:spPr>
          <a:xfrm>
            <a:off x="1827072" y="5582050"/>
            <a:ext cx="6311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找出這條線之後，之後的資料用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190938-82BB-D893-5156-144E33CA155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86" y="5630234"/>
            <a:ext cx="1820091" cy="251047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2D37AB1-858C-0459-74C7-8F0B9F51348F}"/>
              </a:ext>
            </a:extLst>
          </p:cNvPr>
          <p:cNvSpPr txBox="1"/>
          <p:nvPr/>
        </p:nvSpPr>
        <p:spPr>
          <a:xfrm>
            <a:off x="7473902" y="5579948"/>
            <a:ext cx="1401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帶入即可</a:t>
            </a:r>
          </a:p>
        </p:txBody>
      </p:sp>
    </p:spTree>
    <p:extLst>
      <p:ext uri="{BB962C8B-B14F-4D97-AF65-F5344CB8AC3E}">
        <p14:creationId xmlns:p14="http://schemas.microsoft.com/office/powerpoint/2010/main" val="1380425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942" y="2015451"/>
            <a:ext cx="3912950" cy="324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8D7DE3-89C3-B977-5B95-FE5121EA983D}"/>
              </a:ext>
            </a:extLst>
          </p:cNvPr>
          <p:cNvSpPr txBox="1"/>
          <p:nvPr/>
        </p:nvSpPr>
        <p:spPr>
          <a:xfrm>
            <a:off x="1827072" y="5579948"/>
            <a:ext cx="6311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但是這麼做有個條件：必須要是線性可分（硬間隔）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0607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6506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29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33C839-BDE3-CBE8-5888-C525974F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706F3E3-909B-AFEE-874E-F08FD82FF511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D1B2CAB-F03F-66FB-4C5B-4A31F2B85CFB}"/>
              </a:ext>
            </a:extLst>
          </p:cNvPr>
          <p:cNvCxnSpPr>
            <a:stCxn id="8" idx="3"/>
            <a:endCxn id="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F9C7342-9601-F56C-324B-A15B08CD537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5C98ED2-E2AF-5E33-43DD-8E2EEAB506A2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FD6957-638A-32F1-885D-613C84D108EF}"/>
              </a:ext>
            </a:extLst>
          </p:cNvPr>
          <p:cNvCxnSpPr>
            <a:stCxn id="8" idx="3"/>
            <a:endCxn id="12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1D24FED-1E5D-9ACD-CB30-248E0F48C531}"/>
              </a:ext>
            </a:extLst>
          </p:cNvPr>
          <p:cNvCxnSpPr>
            <a:cxnSpLocks/>
            <a:stCxn id="8" idx="5"/>
            <a:endCxn id="13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31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43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611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3159A49-8017-3E0E-73E4-3AB043974B5D}"/>
              </a:ext>
            </a:extLst>
          </p:cNvPr>
          <p:cNvCxnSpPr>
            <a:cxnSpLocks/>
          </p:cNvCxnSpPr>
          <p:nvPr/>
        </p:nvCxnSpPr>
        <p:spPr>
          <a:xfrm flipH="1">
            <a:off x="2585581" y="3705064"/>
            <a:ext cx="4990876" cy="928385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08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3159A49-8017-3E0E-73E4-3AB043974B5D}"/>
              </a:ext>
            </a:extLst>
          </p:cNvPr>
          <p:cNvCxnSpPr>
            <a:cxnSpLocks/>
          </p:cNvCxnSpPr>
          <p:nvPr/>
        </p:nvCxnSpPr>
        <p:spPr>
          <a:xfrm flipH="1">
            <a:off x="2585581" y="3705064"/>
            <a:ext cx="4990876" cy="928385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9B4A86-9C01-AB42-D65F-D0A0461FB624}"/>
              </a:ext>
            </a:extLst>
          </p:cNvPr>
          <p:cNvSpPr txBox="1"/>
          <p:nvPr/>
        </p:nvSpPr>
        <p:spPr>
          <a:xfrm rot="527183">
            <a:off x="3214965" y="3458791"/>
            <a:ext cx="55501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5752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解決方案：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16A67A-C664-71D2-4632-D9D9FA4417D9}"/>
              </a:ext>
            </a:extLst>
          </p:cNvPr>
          <p:cNvSpPr txBox="1"/>
          <p:nvPr/>
        </p:nvSpPr>
        <p:spPr>
          <a:xfrm>
            <a:off x="7034679" y="3429000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2A0B69-968A-6ADF-FBC8-96D30D1683F5}"/>
              </a:ext>
            </a:extLst>
          </p:cNvPr>
          <p:cNvSpPr txBox="1"/>
          <p:nvPr/>
        </p:nvSpPr>
        <p:spPr>
          <a:xfrm>
            <a:off x="6844938" y="3847748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478A5-1F20-3B7C-028E-389D4DD1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4" b="90686" l="10000" r="90000">
                        <a14:foregroundMark x1="23409" y1="42892" x2="24545" y2="42892"/>
                        <a14:foregroundMark x1="22045" y1="47059" x2="22045" y2="47059"/>
                        <a14:foregroundMark x1="27727" y1="55147" x2="27727" y2="55147"/>
                        <a14:foregroundMark x1="32045" y1="50980" x2="32045" y2="50980"/>
                        <a14:foregroundMark x1="34545" y1="55882" x2="34545" y2="55882"/>
                        <a14:foregroundMark x1="39091" y1="52941" x2="39091" y2="52941"/>
                        <a14:foregroundMark x1="49545" y1="59804" x2="49545" y2="59804"/>
                        <a14:foregroundMark x1="49318" y1="61275" x2="49318" y2="61275"/>
                        <a14:foregroundMark x1="49318" y1="59804" x2="49318" y2="61029"/>
                        <a14:foregroundMark x1="55682" y1="55882" x2="55682" y2="55882"/>
                        <a14:foregroundMark x1="58636" y1="47059" x2="58636" y2="47059"/>
                        <a14:foregroundMark x1="55227" y1="42157" x2="55227" y2="42157"/>
                        <a14:foregroundMark x1="49545" y1="40196" x2="49545" y2="40196"/>
                        <a14:foregroundMark x1="51591" y1="34314" x2="51591" y2="34314"/>
                        <a14:foregroundMark x1="48409" y1="29902" x2="48409" y2="29902"/>
                        <a14:foregroundMark x1="46818" y1="25490" x2="46818" y2="25490"/>
                        <a14:foregroundMark x1="50455" y1="25245" x2="50455" y2="25245"/>
                        <a14:foregroundMark x1="45000" y1="25980" x2="45000" y2="25980"/>
                        <a14:foregroundMark x1="68864" y1="23529" x2="68864" y2="23529"/>
                        <a14:foregroundMark x1="65455" y1="30147" x2="65455" y2="30147"/>
                        <a14:foregroundMark x1="72273" y1="33088" x2="72273" y2="33088"/>
                        <a14:foregroundMark x1="73864" y1="27451" x2="73864" y2="27451"/>
                        <a14:foregroundMark x1="76136" y1="33824" x2="76136" y2="33824"/>
                        <a14:foregroundMark x1="78409" y1="47059" x2="78409" y2="47059"/>
                        <a14:foregroundMark x1="74545" y1="43137" x2="74545" y2="43137"/>
                        <a14:foregroundMark x1="69091" y1="39216" x2="69091" y2="39216"/>
                        <a14:foregroundMark x1="64318" y1="42157" x2="64318" y2="42157"/>
                        <a14:foregroundMark x1="60000" y1="39951" x2="60000" y2="39951"/>
                        <a14:foregroundMark x1="58182" y1="36029" x2="58182" y2="36029"/>
                        <a14:foregroundMark x1="60000" y1="26961" x2="60000" y2="26961"/>
                        <a14:foregroundMark x1="64318" y1="49755" x2="64318" y2="49755"/>
                        <a14:foregroundMark x1="67045" y1="54167" x2="67045" y2="54167"/>
                        <a14:foregroundMark x1="48636" y1="60294" x2="48636" y2="60294"/>
                        <a14:foregroundMark x1="44091" y1="68627" x2="44091" y2="68627"/>
                        <a14:foregroundMark x1="38409" y1="64706" x2="38409" y2="64706"/>
                        <a14:foregroundMark x1="37727" y1="59804" x2="37727" y2="59804"/>
                        <a14:foregroundMark x1="32955" y1="64706" x2="32955" y2="64706"/>
                        <a14:foregroundMark x1="30455" y1="58333" x2="30455" y2="58333"/>
                        <a14:foregroundMark x1="26364" y1="66667" x2="26364" y2="66667"/>
                        <a14:foregroundMark x1="25682" y1="61765" x2="25682" y2="61765"/>
                        <a14:foregroundMark x1="17045" y1="62745" x2="17045" y2="62745"/>
                        <a14:foregroundMark x1="16136" y1="58824" x2="16136" y2="58824"/>
                        <a14:foregroundMark x1="11591" y1="53676" x2="11591" y2="53676"/>
                        <a14:foregroundMark x1="14318" y1="50000" x2="14318" y2="50000"/>
                        <a14:foregroundMark x1="19318" y1="71078" x2="19318" y2="71078"/>
                        <a14:foregroundMark x1="16591" y1="80147" x2="16591" y2="80147"/>
                        <a14:foregroundMark x1="31136" y1="76716" x2="31136" y2="76716"/>
                        <a14:foregroundMark x1="35455" y1="75000" x2="35455" y2="75000"/>
                        <a14:foregroundMark x1="40000" y1="69118" x2="40000" y2="69118"/>
                        <a14:foregroundMark x1="68636" y1="90686" x2="68636" y2="90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91" y="2241511"/>
            <a:ext cx="3556998" cy="329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51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65" y="2777969"/>
            <a:ext cx="1512211" cy="126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16A67A-C664-71D2-4632-D9D9FA4417D9}"/>
              </a:ext>
            </a:extLst>
          </p:cNvPr>
          <p:cNvSpPr txBox="1"/>
          <p:nvPr/>
        </p:nvSpPr>
        <p:spPr>
          <a:xfrm>
            <a:off x="5963657" y="2949804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2A0B69-968A-6ADF-FBC8-96D30D1683F5}"/>
              </a:ext>
            </a:extLst>
          </p:cNvPr>
          <p:cNvSpPr txBox="1"/>
          <p:nvPr/>
        </p:nvSpPr>
        <p:spPr>
          <a:xfrm>
            <a:off x="5726018" y="328278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478A5-1F20-3B7C-028E-389D4DD1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4" b="90686" l="10000" r="90000">
                        <a14:foregroundMark x1="23409" y1="42892" x2="24545" y2="42892"/>
                        <a14:foregroundMark x1="22045" y1="47059" x2="22045" y2="47059"/>
                        <a14:foregroundMark x1="27727" y1="55147" x2="27727" y2="55147"/>
                        <a14:foregroundMark x1="32045" y1="50980" x2="32045" y2="50980"/>
                        <a14:foregroundMark x1="34545" y1="55882" x2="34545" y2="55882"/>
                        <a14:foregroundMark x1="39091" y1="52941" x2="39091" y2="52941"/>
                        <a14:foregroundMark x1="49545" y1="59804" x2="49545" y2="59804"/>
                        <a14:foregroundMark x1="49318" y1="61275" x2="49318" y2="61275"/>
                        <a14:foregroundMark x1="49318" y1="59804" x2="49318" y2="61029"/>
                        <a14:foregroundMark x1="55682" y1="55882" x2="55682" y2="55882"/>
                        <a14:foregroundMark x1="58636" y1="47059" x2="58636" y2="47059"/>
                        <a14:foregroundMark x1="55227" y1="42157" x2="55227" y2="42157"/>
                        <a14:foregroundMark x1="49545" y1="40196" x2="49545" y2="40196"/>
                        <a14:foregroundMark x1="51591" y1="34314" x2="51591" y2="34314"/>
                        <a14:foregroundMark x1="48409" y1="29902" x2="48409" y2="29902"/>
                        <a14:foregroundMark x1="46818" y1="25490" x2="46818" y2="25490"/>
                        <a14:foregroundMark x1="50455" y1="25245" x2="50455" y2="25245"/>
                        <a14:foregroundMark x1="45000" y1="25980" x2="45000" y2="25980"/>
                        <a14:foregroundMark x1="68864" y1="23529" x2="68864" y2="23529"/>
                        <a14:foregroundMark x1="65455" y1="30147" x2="65455" y2="30147"/>
                        <a14:foregroundMark x1="72273" y1="33088" x2="72273" y2="33088"/>
                        <a14:foregroundMark x1="73864" y1="27451" x2="73864" y2="27451"/>
                        <a14:foregroundMark x1="76136" y1="33824" x2="76136" y2="33824"/>
                        <a14:foregroundMark x1="78409" y1="47059" x2="78409" y2="47059"/>
                        <a14:foregroundMark x1="74545" y1="43137" x2="74545" y2="43137"/>
                        <a14:foregroundMark x1="69091" y1="39216" x2="69091" y2="39216"/>
                        <a14:foregroundMark x1="64318" y1="42157" x2="64318" y2="42157"/>
                        <a14:foregroundMark x1="60000" y1="39951" x2="60000" y2="39951"/>
                        <a14:foregroundMark x1="58182" y1="36029" x2="58182" y2="36029"/>
                        <a14:foregroundMark x1="60000" y1="26961" x2="60000" y2="26961"/>
                        <a14:foregroundMark x1="64318" y1="49755" x2="64318" y2="49755"/>
                        <a14:foregroundMark x1="67045" y1="54167" x2="67045" y2="54167"/>
                        <a14:foregroundMark x1="48636" y1="60294" x2="48636" y2="60294"/>
                        <a14:foregroundMark x1="44091" y1="68627" x2="44091" y2="68627"/>
                        <a14:foregroundMark x1="38409" y1="64706" x2="38409" y2="64706"/>
                        <a14:foregroundMark x1="37727" y1="59804" x2="37727" y2="59804"/>
                        <a14:foregroundMark x1="32955" y1="64706" x2="32955" y2="64706"/>
                        <a14:foregroundMark x1="30455" y1="58333" x2="30455" y2="58333"/>
                        <a14:foregroundMark x1="26364" y1="66667" x2="26364" y2="66667"/>
                        <a14:foregroundMark x1="25682" y1="61765" x2="25682" y2="61765"/>
                        <a14:foregroundMark x1="17045" y1="62745" x2="17045" y2="62745"/>
                        <a14:foregroundMark x1="16136" y1="58824" x2="16136" y2="58824"/>
                        <a14:foregroundMark x1="11591" y1="53676" x2="11591" y2="53676"/>
                        <a14:foregroundMark x1="14318" y1="50000" x2="14318" y2="50000"/>
                        <a14:foregroundMark x1="19318" y1="71078" x2="19318" y2="71078"/>
                        <a14:foregroundMark x1="16591" y1="80147" x2="16591" y2="80147"/>
                        <a14:foregroundMark x1="31136" y1="76716" x2="31136" y2="76716"/>
                        <a14:foregroundMark x1="35455" y1="75000" x2="35455" y2="75000"/>
                        <a14:foregroundMark x1="40000" y1="69118" x2="40000" y2="69118"/>
                        <a14:foregroundMark x1="68636" y1="90686" x2="68636" y2="90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09" y="2493076"/>
            <a:ext cx="1893808" cy="17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510C4CD-A618-E56B-5F9A-AEB74D1A5618}"/>
              </a:ext>
            </a:extLst>
          </p:cNvPr>
          <p:cNvSpPr txBox="1"/>
          <p:nvPr/>
        </p:nvSpPr>
        <p:spPr>
          <a:xfrm>
            <a:off x="2335791" y="4681118"/>
            <a:ext cx="8659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其實沒有一個正規的找法，就是實驗家覺得某些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分得還不錯就這樣用了</a:t>
            </a:r>
          </a:p>
        </p:txBody>
      </p:sp>
    </p:spTree>
    <p:extLst>
      <p:ext uri="{BB962C8B-B14F-4D97-AF65-F5344CB8AC3E}">
        <p14:creationId xmlns:p14="http://schemas.microsoft.com/office/powerpoint/2010/main" val="58832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https://reurl.cc/lvnjQq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8D015FB-5330-528E-8D3B-3C4CB4099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9" y="2400265"/>
            <a:ext cx="4889105" cy="20574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77AD05E-1E66-FC86-8C3A-05179ABAF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072" y="4634248"/>
            <a:ext cx="5247974" cy="18189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6F4BA1-7004-FD6D-AE0F-DB4EA44D4B4D}"/>
              </a:ext>
            </a:extLst>
          </p:cNvPr>
          <p:cNvSpPr txBox="1"/>
          <p:nvPr/>
        </p:nvSpPr>
        <p:spPr>
          <a:xfrm>
            <a:off x="7452581" y="294856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RBF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DD5EF5-BE5B-6715-82ED-671CB1CF0336}"/>
              </a:ext>
            </a:extLst>
          </p:cNvPr>
          <p:cNvSpPr txBox="1"/>
          <p:nvPr/>
        </p:nvSpPr>
        <p:spPr>
          <a:xfrm>
            <a:off x="7354072" y="5082033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Polynomial kernel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3201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簡而言之：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5ADE3F-9ADA-50C9-636C-06287866DB84}"/>
              </a:ext>
            </a:extLst>
          </p:cNvPr>
          <p:cNvSpPr txBox="1"/>
          <p:nvPr/>
        </p:nvSpPr>
        <p:spPr>
          <a:xfrm>
            <a:off x="1827072" y="2286859"/>
            <a:ext cx="4634602" cy="1427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投射到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n+1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維的超平面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找出一個可以切分兩種數據的超平面</a:t>
            </a:r>
          </a:p>
        </p:txBody>
      </p:sp>
    </p:spTree>
    <p:extLst>
      <p:ext uri="{BB962C8B-B14F-4D97-AF65-F5344CB8AC3E}">
        <p14:creationId xmlns:p14="http://schemas.microsoft.com/office/powerpoint/2010/main" val="357119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簡而言之：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5ADE3F-9ADA-50C9-636C-06287866DB84}"/>
              </a:ext>
            </a:extLst>
          </p:cNvPr>
          <p:cNvSpPr txBox="1"/>
          <p:nvPr/>
        </p:nvSpPr>
        <p:spPr>
          <a:xfrm>
            <a:off x="1827072" y="2286859"/>
            <a:ext cx="4634602" cy="1427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投射到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n+1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維的超平面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找出一個可以切分兩種數據的超平面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D23A949-869A-976A-A0A3-F3BFD91916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8" r="1"/>
          <a:stretch/>
        </p:blipFill>
        <p:spPr>
          <a:xfrm>
            <a:off x="6842770" y="0"/>
            <a:ext cx="5293445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CD40DF-A472-A1AA-5ECB-8ECEF0F4E9CA}"/>
              </a:ext>
            </a:extLst>
          </p:cNvPr>
          <p:cNvSpPr txBox="1"/>
          <p:nvPr/>
        </p:nvSpPr>
        <p:spPr>
          <a:xfrm>
            <a:off x="6946656" y="1567859"/>
            <a:ext cx="179247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選擇：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8E2AC72-22D8-DE28-CF36-0DE361AC53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990" y="976338"/>
            <a:ext cx="1894025" cy="155785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8810C8-421F-8061-D82C-88F1F31CE978}"/>
              </a:ext>
            </a:extLst>
          </p:cNvPr>
          <p:cNvSpPr txBox="1"/>
          <p:nvPr/>
        </p:nvSpPr>
        <p:spPr>
          <a:xfrm>
            <a:off x="7074896" y="3000804"/>
            <a:ext cx="146706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尋找方式：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010B17-56D6-E10C-84D1-FFB91EE73813}"/>
              </a:ext>
            </a:extLst>
          </p:cNvPr>
          <p:cNvSpPr txBox="1"/>
          <p:nvPr/>
        </p:nvSpPr>
        <p:spPr>
          <a:xfrm>
            <a:off x="7320127" y="3517072"/>
            <a:ext cx="3743332" cy="463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基因演算法（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Genetic Algorithm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）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852152-A797-D30F-7389-2569F260902F}"/>
              </a:ext>
            </a:extLst>
          </p:cNvPr>
          <p:cNvSpPr txBox="1"/>
          <p:nvPr/>
        </p:nvSpPr>
        <p:spPr>
          <a:xfrm>
            <a:off x="7109361" y="4488244"/>
            <a:ext cx="146706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程式語言：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1A43FD3-844F-BD12-46F6-A0BBFB0037BC}"/>
              </a:ext>
            </a:extLst>
          </p:cNvPr>
          <p:cNvSpPr txBox="1"/>
          <p:nvPr/>
        </p:nvSpPr>
        <p:spPr>
          <a:xfrm>
            <a:off x="7392771" y="4992806"/>
            <a:ext cx="588623" cy="463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C++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5687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基因演算法（超啟發）：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1C87CF-8713-F74D-FBCD-81A5F92D41E9}"/>
              </a:ext>
            </a:extLst>
          </p:cNvPr>
          <p:cNvSpPr txBox="1"/>
          <p:nvPr/>
        </p:nvSpPr>
        <p:spPr>
          <a:xfrm>
            <a:off x="2315067" y="2281210"/>
            <a:ext cx="6412333" cy="2125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隨機找出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個超平面（也就是向量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w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選擇表現最好的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個（菁英）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讓這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個最好的菁英交配（數據交換，有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5%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機率突變）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交配直到擁有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個超平面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回到步驟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（重複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300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次）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58E1D1F-A961-4FC2-5E09-9D7DBF91F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67" y="4813003"/>
            <a:ext cx="6887536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4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635641-7034-375E-C09D-70E60212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0F78EED-59B1-1BC3-57F8-52B479CEBBB6}"/>
              </a:ext>
            </a:extLst>
          </p:cNvPr>
          <p:cNvCxnSpPr>
            <a:cxnSpLocks/>
            <a:stCxn id="31" idx="3"/>
            <a:endCxn id="21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0C426077-60E6-B7BB-DAD1-B3BD9EAED89F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0BFA35D-43FA-35A4-9440-F51E34C83E4C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5DAF44E-D415-DAED-6348-150F1FA51A69}"/>
              </a:ext>
            </a:extLst>
          </p:cNvPr>
          <p:cNvCxnSpPr>
            <a:cxnSpLocks/>
            <a:stCxn id="31" idx="5"/>
            <a:endCxn id="24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ABB696B6-7B87-286F-2BAA-8BFEA4B3AD08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0474F83-F1BE-C324-E3E9-FDBAB570371A}"/>
              </a:ext>
            </a:extLst>
          </p:cNvPr>
          <p:cNvCxnSpPr>
            <a:stCxn id="28" idx="3"/>
            <a:endCxn id="2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A9AD32B5-57DB-D923-6A59-A0A9F12AF4F9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6AC4A12-8BDA-F907-2DB3-B04BD16B3D54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E18C759-ABD6-9A2A-B786-F1EAA50230A0}"/>
              </a:ext>
            </a:extLst>
          </p:cNvPr>
          <p:cNvCxnSpPr>
            <a:stCxn id="28" idx="3"/>
            <a:endCxn id="30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B21BBB6-660C-4BB4-CF70-96C33E6631B0}"/>
              </a:ext>
            </a:extLst>
          </p:cNvPr>
          <p:cNvCxnSpPr>
            <a:cxnSpLocks/>
            <a:stCxn id="28" idx="5"/>
            <a:endCxn id="31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D5DACDE2-3EAD-0CE2-AA75-4FA4D041C0BA}"/>
              </a:ext>
            </a:extLst>
          </p:cNvPr>
          <p:cNvCxnSpPr>
            <a:cxnSpLocks/>
            <a:stCxn id="31" idx="7"/>
            <a:endCxn id="31" idx="3"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15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D5859FD-223E-8D35-C082-A7B74257F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238" y="2280941"/>
            <a:ext cx="9702137" cy="229611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7C0CD-2203-B379-D287-280159027ECD}"/>
              </a:ext>
            </a:extLst>
          </p:cNvPr>
          <p:cNvSpPr/>
          <p:nvPr/>
        </p:nvSpPr>
        <p:spPr>
          <a:xfrm>
            <a:off x="1827072" y="3638550"/>
            <a:ext cx="1595397" cy="152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AE0652-A804-F11B-E98F-251080F7FEB0}"/>
              </a:ext>
            </a:extLst>
          </p:cNvPr>
          <p:cNvSpPr/>
          <p:nvPr/>
        </p:nvSpPr>
        <p:spPr>
          <a:xfrm>
            <a:off x="2078756" y="3997586"/>
            <a:ext cx="1595397" cy="2786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311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BFF5B-03EF-DABD-3189-14FF0FC25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883" y="2854244"/>
            <a:ext cx="6036874" cy="3414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0E39F66-D16A-54C8-8F1F-31EBC98515EC}"/>
              </a:ext>
            </a:extLst>
          </p:cNvPr>
          <p:cNvSpPr txBox="1"/>
          <p:nvPr/>
        </p:nvSpPr>
        <p:spPr>
          <a:xfrm>
            <a:off x="1299703" y="2415150"/>
            <a:ext cx="1278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下個子代：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F0B4BB2-14E3-CCBB-93E2-569E25BA3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153" y="2544550"/>
            <a:ext cx="4330450" cy="3723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8DDB902-CD4E-733D-BA5B-B0F7FF5C2AC7}"/>
              </a:ext>
            </a:extLst>
          </p:cNvPr>
          <p:cNvSpPr txBox="1"/>
          <p:nvPr/>
        </p:nvSpPr>
        <p:spPr>
          <a:xfrm>
            <a:off x="7570756" y="2130895"/>
            <a:ext cx="412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交配邏輯 </a:t>
            </a:r>
            <a:r>
              <a:rPr lang="en-US" altLang="zh-TW" dirty="0" err="1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svm_t._crossover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()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9209ED-7E22-8EF2-DB80-5AC841FA08ED}"/>
              </a:ext>
            </a:extLst>
          </p:cNvPr>
          <p:cNvSpPr/>
          <p:nvPr/>
        </p:nvSpPr>
        <p:spPr>
          <a:xfrm>
            <a:off x="2078756" y="4915377"/>
            <a:ext cx="5492000" cy="3547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D2E3D7-1A07-4489-5E0A-6F53B7294593}"/>
              </a:ext>
            </a:extLst>
          </p:cNvPr>
          <p:cNvSpPr txBox="1"/>
          <p:nvPr/>
        </p:nvSpPr>
        <p:spPr>
          <a:xfrm>
            <a:off x="5408627" y="530763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隨機取兩個出來交配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7674F7-92AC-0EF4-9F51-5C1AD6159A32}"/>
              </a:ext>
            </a:extLst>
          </p:cNvPr>
          <p:cNvSpPr/>
          <p:nvPr/>
        </p:nvSpPr>
        <p:spPr>
          <a:xfrm>
            <a:off x="8107679" y="3063306"/>
            <a:ext cx="3866607" cy="16915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8BE737-71F2-3F60-1A3A-B783C33D7828}"/>
              </a:ext>
            </a:extLst>
          </p:cNvPr>
          <p:cNvSpPr txBox="1"/>
          <p:nvPr/>
        </p:nvSpPr>
        <p:spPr>
          <a:xfrm>
            <a:off x="9633183" y="3063306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交配方式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1: </a:t>
            </a:r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父母數據平均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6D112C0-ABD6-B66C-03AA-0C8B6DBAAF3A}"/>
              </a:ext>
            </a:extLst>
          </p:cNvPr>
          <p:cNvSpPr txBox="1"/>
          <p:nvPr/>
        </p:nvSpPr>
        <p:spPr>
          <a:xfrm>
            <a:off x="9061621" y="3884022"/>
            <a:ext cx="270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交配方式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2: </a:t>
            </a:r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直接替換成父染色體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31BC2A-0838-9165-E3F8-C0622E5AB1DF}"/>
              </a:ext>
            </a:extLst>
          </p:cNvPr>
          <p:cNvSpPr/>
          <p:nvPr/>
        </p:nvSpPr>
        <p:spPr>
          <a:xfrm>
            <a:off x="7966016" y="4809029"/>
            <a:ext cx="4008270" cy="77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26DF17-F064-53AE-0F8F-878FE68447CD}"/>
              </a:ext>
            </a:extLst>
          </p:cNvPr>
          <p:cNvSpPr txBox="1"/>
          <p:nvPr/>
        </p:nvSpPr>
        <p:spPr>
          <a:xfrm>
            <a:off x="10299009" y="491537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變異：直接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random</a:t>
            </a:r>
            <a:endParaRPr lang="zh-TW" altLang="en-US" sz="1400" dirty="0">
              <a:solidFill>
                <a:srgbClr val="FF0000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5654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D7D7D8-8212-D10D-9CF2-AF41E4767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9" y="2616106"/>
            <a:ext cx="8738980" cy="3349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059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結果呈現：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C785CBE-CFB9-4778-4493-FE0DE44E2B3A}"/>
              </a:ext>
            </a:extLst>
          </p:cNvPr>
          <p:cNvSpPr txBox="1"/>
          <p:nvPr/>
        </p:nvSpPr>
        <p:spPr>
          <a:xfrm>
            <a:off x="5947954" y="2456060"/>
            <a:ext cx="395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準確率約落在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73% ~ 80%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左右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7376F53-28C9-7D5B-9886-04735FAB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137" y="2222830"/>
            <a:ext cx="2915057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22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結果呈現：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C785CBE-CFB9-4778-4493-FE0DE44E2B3A}"/>
              </a:ext>
            </a:extLst>
          </p:cNvPr>
          <p:cNvSpPr txBox="1"/>
          <p:nvPr/>
        </p:nvSpPr>
        <p:spPr>
          <a:xfrm>
            <a:off x="5947954" y="2456060"/>
            <a:ext cx="395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準確率約落在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73% ~ 80%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左右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7376F53-28C9-7D5B-9886-04735FAB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137" y="2222830"/>
            <a:ext cx="2915057" cy="436305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8DD1C6-DA31-F309-7930-D63E7758C9C7}"/>
              </a:ext>
            </a:extLst>
          </p:cNvPr>
          <p:cNvSpPr txBox="1"/>
          <p:nvPr/>
        </p:nvSpPr>
        <p:spPr>
          <a:xfrm>
            <a:off x="5947954" y="3380629"/>
            <a:ext cx="3951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可能改善方式：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6B4745-C759-612C-3CBA-2663AEDE44F4}"/>
              </a:ext>
            </a:extLst>
          </p:cNvPr>
          <p:cNvSpPr txBox="1"/>
          <p:nvPr/>
        </p:nvSpPr>
        <p:spPr>
          <a:xfrm>
            <a:off x="6113416" y="3963913"/>
            <a:ext cx="45894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換個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kernel 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（因為是自己想的）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修理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training data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少資料的問題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改變參數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標準化</a:t>
            </a:r>
          </a:p>
        </p:txBody>
      </p:sp>
    </p:spTree>
    <p:extLst>
      <p:ext uri="{BB962C8B-B14F-4D97-AF65-F5344CB8AC3E}">
        <p14:creationId xmlns:p14="http://schemas.microsoft.com/office/powerpoint/2010/main" val="3063501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339F1D-86B2-B166-B723-9903CD311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CBC7A2-976A-3AD6-3AAD-F6A37DF606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155CAC-9A3E-6F2E-9B31-F3B80196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152F06-B6EF-588A-7341-673D3263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3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F6111B-F3E0-6CC4-1DA2-9AC6EA4C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85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A1CE6D-FBA6-9C2A-C1F0-1E322DC0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4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59CE09F-CC87-C7F0-D146-38AEA1F6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B97557-4BE7-4C88-4AD8-F0516938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32" name="橢圓 31">
            <a:extLst>
              <a:ext uri="{FF2B5EF4-FFF2-40B4-BE49-F238E27FC236}">
                <a16:creationId xmlns:a16="http://schemas.microsoft.com/office/drawing/2014/main" id="{C51DC80C-2D26-0577-CAFC-8194D3AA345B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9BBC541-A762-97D6-2E88-50B071B10348}"/>
              </a:ext>
            </a:extLst>
          </p:cNvPr>
          <p:cNvCxnSpPr>
            <a:stCxn id="32" idx="3"/>
            <a:endCxn id="32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80DFA77C-10F4-E7E4-52FF-8DD487CE5512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E845EDA-DA9C-8BBD-F344-08F1068277C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941FBD5-CE31-CB9E-2007-A1FE8BF199DC}"/>
              </a:ext>
            </a:extLst>
          </p:cNvPr>
          <p:cNvCxnSpPr>
            <a:stCxn id="32" idx="3"/>
            <a:endCxn id="34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8D7228B-C48C-D10B-7220-652BE2446D1D}"/>
              </a:ext>
            </a:extLst>
          </p:cNvPr>
          <p:cNvCxnSpPr>
            <a:cxnSpLocks/>
            <a:stCxn id="32" idx="5"/>
            <a:endCxn id="35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187CC2F-4FA9-89CF-47F5-72C84593F669}"/>
              </a:ext>
            </a:extLst>
          </p:cNvPr>
          <p:cNvCxnSpPr>
            <a:cxnSpLocks/>
            <a:stCxn id="34" idx="3"/>
            <a:endCxn id="4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43">
            <a:extLst>
              <a:ext uri="{FF2B5EF4-FFF2-40B4-BE49-F238E27FC236}">
                <a16:creationId xmlns:a16="http://schemas.microsoft.com/office/drawing/2014/main" id="{2FF86E57-711B-C060-B98D-849830A6E200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80E7C1B0-5017-E0FA-7A2D-EF64FB98B0ED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E409E7-B44B-7C96-8D7F-EAA20F0DF7F4}"/>
              </a:ext>
            </a:extLst>
          </p:cNvPr>
          <p:cNvCxnSpPr>
            <a:cxnSpLocks/>
            <a:stCxn id="34" idx="5"/>
            <a:endCxn id="4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F76FA389-BDFD-90E3-4524-9597353901E5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橢圓 50">
            <a:extLst>
              <a:ext uri="{FF2B5EF4-FFF2-40B4-BE49-F238E27FC236}">
                <a16:creationId xmlns:a16="http://schemas.microsoft.com/office/drawing/2014/main" id="{E99D8B29-2928-13BD-45B8-E6C2E66C5604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0F01D06-251D-3FC7-804D-4A8088F48C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34BA7DBE-C138-4428-4A08-C7C14C4B433D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DE8AA42A-C92B-FE96-6AF8-B1FD13AC6B19}"/>
              </a:ext>
            </a:extLst>
          </p:cNvPr>
          <p:cNvCxnSpPr>
            <a:cxnSpLocks/>
            <a:stCxn id="34" idx="6"/>
            <a:endCxn id="34" idx="2"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0AED392-F1F5-11BE-31C8-560AD23B200A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176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C7EFBC-581B-9789-8F2A-B08373BE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04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E1DF58-5E8D-962B-D996-3410BB87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0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470AA6-5170-E7B7-545D-DB4F950D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4AA36D-AB24-2B81-8DB3-EBB6F93B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4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04F9F2-4C6F-C549-8A2C-7A589211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24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631DC4-D20C-8292-8504-1728FD11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84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B83AC9-7332-458C-89FB-F4052295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3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BF74EF-AFE3-6AE1-C81A-73EF9DE5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47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DDE7A0-CC10-866C-68A7-7E27254B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6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6C0D40-C1CA-E229-CFA9-F28A0733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238CE-17E7-F5C7-C759-E8CBF28E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E2D3262-15D5-9078-4643-B9732B26B6FF}"/>
              </a:ext>
            </a:extLst>
          </p:cNvPr>
          <p:cNvCxnSpPr/>
          <p:nvPr/>
        </p:nvCxnSpPr>
        <p:spPr>
          <a:xfrm flipV="1">
            <a:off x="7379970" y="4046220"/>
            <a:ext cx="1070610" cy="415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659023B3-071E-D7B2-8E2C-08738E465221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369A46-52F7-8E4B-A2CA-CAD130236D24}"/>
              </a:ext>
            </a:extLst>
          </p:cNvPr>
          <p:cNvCxnSpPr>
            <a:stCxn id="8" idx="3"/>
            <a:endCxn id="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9EE57429-5A2A-7B74-0640-DBA830C60012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8ABB333-4185-5330-D6CC-B0AB51E711F0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589922A-5F6E-4E5A-B92C-7ABB98088764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15F3B48-30C0-D626-4432-84B8F88A99F3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2A1B5F2-D092-673A-F949-69F5E95B3F32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53FDA6E5-4F6F-DC27-F523-CADA1A98AEBC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79563CE-74E8-DEA2-D034-9596D90F85F3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78C3794-A4B4-C5D5-1C71-F884E52C2C0A}"/>
              </a:ext>
            </a:extLst>
          </p:cNvPr>
          <p:cNvCxnSpPr>
            <a:cxnSpLocks/>
            <a:stCxn id="10" idx="5"/>
            <a:endCxn id="17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843E319-D6CE-672D-DCB8-F171807FA1A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97635261-16C6-EAA0-7A70-5F06FFE48800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EF48FCD-60FF-006C-2BA2-E7CDC23AB7DC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DE3ACE-73B5-7834-B35E-5A3F66B6C188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893E23FF-3404-B922-00C9-09E61B13F04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97F72D01-5338-89DD-42A7-41D62B557552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65AE31E-D343-1A14-E9EF-91F4753D1AB3}"/>
              </a:ext>
            </a:extLst>
          </p:cNvPr>
          <p:cNvCxnSpPr>
            <a:cxnSpLocks/>
            <a:stCxn id="17" idx="5"/>
            <a:endCxn id="24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F7AEE2C-6683-7589-4027-78251518DB3C}"/>
              </a:ext>
            </a:extLst>
          </p:cNvPr>
          <p:cNvCxnSpPr>
            <a:cxnSpLocks/>
            <a:stCxn id="17" idx="3"/>
            <a:endCxn id="23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70C848BF-3C18-DD2A-7359-C03AF1404D59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2E97FF4-3271-1FB8-42A3-9B88CBD1922E}"/>
              </a:ext>
            </a:extLst>
          </p:cNvPr>
          <p:cNvCxnSpPr>
            <a:cxnSpLocks/>
            <a:stCxn id="17" idx="7"/>
            <a:endCxn id="17" idx="3"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DBCB4E8-96A9-2D23-A700-A9A4175294D3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66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A26D5E-591B-42CB-7802-61E60D16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97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8A5278-D5C7-469A-06A8-198B72D9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26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6B3B92-2FB4-177A-3C41-9F05132A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3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60956D6-8817-1FDB-BECE-BF90C2CC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82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3D5DF0-F0A0-4F3E-EAE5-C696B806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3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B81AB4-700C-E960-2861-C1533A75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7A5086B8-E26A-8ECF-5E2E-216A92AC47B1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39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7A104D2F-6671-B395-BBF8-DC7C1BBB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153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5373" y="3909630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B7BD496-93B1-9FF0-DE38-0F8404B9E94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378076" y="1690688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1126338-0D5B-699F-EB82-14668B0EEDB9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58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2517</Words>
  <Application>Microsoft Office PowerPoint</Application>
  <PresentationFormat>寬螢幕</PresentationFormat>
  <Paragraphs>613</Paragraphs>
  <Slides>74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5" baseType="lpstr">
      <vt:lpstr>微軟正黑體</vt:lpstr>
      <vt:lpstr>源泉圓體 H</vt:lpstr>
      <vt:lpstr>源泉圓體 R</vt:lpstr>
      <vt:lpstr>Arial</vt:lpstr>
      <vt:lpstr>Arial Black</vt:lpstr>
      <vt:lpstr>Calibri</vt:lpstr>
      <vt:lpstr>Calibri Light</vt:lpstr>
      <vt:lpstr>Consolas</vt:lpstr>
      <vt:lpstr>Eras Medium ITC</vt:lpstr>
      <vt:lpstr>Wide Latin</vt:lpstr>
      <vt:lpstr>Office 佈景主題</vt:lpstr>
      <vt:lpstr>資料探勘 第八組</vt:lpstr>
      <vt:lpstr>KNN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KNN – Brute Force</vt:lpstr>
      <vt:lpstr>KNN – ANNOY w.t. DFS</vt:lpstr>
      <vt:lpstr>KNN – ANNOY w.t. BFS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Random forest</vt:lpstr>
      <vt:lpstr>Random forest</vt:lpstr>
      <vt:lpstr>Random forest</vt:lpstr>
      <vt:lpstr>Random forest</vt:lpstr>
      <vt:lpstr>Random forest</vt:lpstr>
      <vt:lpstr>Random forest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資料探勘 第八組</dc:title>
  <dc:creator>HsiehTonny</dc:creator>
  <cp:lastModifiedBy>HsiehTonny</cp:lastModifiedBy>
  <cp:revision>6</cp:revision>
  <dcterms:created xsi:type="dcterms:W3CDTF">2023-04-01T06:56:08Z</dcterms:created>
  <dcterms:modified xsi:type="dcterms:W3CDTF">2023-04-03T14:09:00Z</dcterms:modified>
</cp:coreProperties>
</file>